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handoutMasterIdLst>
    <p:handoutMasterId r:id="rId9"/>
  </p:handoutMasterIdLst>
  <p:sldIdLst>
    <p:sldId id="278" r:id="rId3"/>
    <p:sldId id="274" r:id="rId4"/>
    <p:sldId id="297" r:id="rId5"/>
    <p:sldId id="294" r:id="rId6"/>
    <p:sldId id="295" r:id="rId7"/>
    <p:sldId id="296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FF99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74" d="100"/>
          <a:sy n="74" d="100"/>
        </p:scale>
        <p:origin x="78" y="1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</a:t>
            </a:r>
            <a:r>
              <a:rPr lang="fr-FR" sz="1600" dirty="0"/>
              <a:t>118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31B9645-AA81-159F-EDBE-0E531DDF6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</a:t>
            </a:r>
            <a:r>
              <a:rPr lang="fr-FR" sz="1600" dirty="0"/>
              <a:t>118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31B9645-AA81-159F-EDBE-0E531DDF6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3102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82828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09076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41990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44557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27387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840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660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45297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40962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522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2978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17C1F7-B547-2E81-B5B2-32B68C279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C983EF0-1CAB-A0C4-19BB-EB745A7286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01F30D81-C41E-64C5-5B35-0C14CC94AC07}"/>
              </a:ext>
            </a:extLst>
          </p:cNvPr>
          <p:cNvGrpSpPr/>
          <p:nvPr/>
        </p:nvGrpSpPr>
        <p:grpSpPr>
          <a:xfrm>
            <a:off x="-1" y="330200"/>
            <a:ext cx="9144000" cy="6527800"/>
            <a:chOff x="-1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0D4BB0B-B3AE-3381-B7B5-A4E94D2691E1}"/>
                </a:ext>
              </a:extLst>
            </p:cNvPr>
            <p:cNvSpPr/>
            <p:nvPr/>
          </p:nvSpPr>
          <p:spPr>
            <a:xfrm>
              <a:off x="-1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DA106CEF-C152-7A13-D58A-BC442F52F778}"/>
                </a:ext>
              </a:extLst>
            </p:cNvPr>
            <p:cNvSpPr txBox="1"/>
            <p:nvPr/>
          </p:nvSpPr>
          <p:spPr>
            <a:xfrm>
              <a:off x="1673225" y="3429000"/>
              <a:ext cx="635317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Je résous un problème à étapes.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6F808CB8-7104-F0C7-4DD9-566904F12B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691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214B1A13-99B4-DDB5-5B5E-B170929F5D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5574" y="4567969"/>
            <a:ext cx="3418160" cy="2277883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Cherche la solution au problème :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87085" y="1151089"/>
            <a:ext cx="8439397" cy="5285337"/>
          </a:xfrm>
          <a:custGeom>
            <a:avLst/>
            <a:gdLst>
              <a:gd name="connsiteX0" fmla="*/ 1899557 w 7188212"/>
              <a:gd name="connsiteY0" fmla="*/ 3982194 h 3451762"/>
              <a:gd name="connsiteX1" fmla="*/ 1752080 w 7188212"/>
              <a:gd name="connsiteY1" fmla="*/ 3207860 h 3451762"/>
              <a:gd name="connsiteX2" fmla="*/ 1942697 w 7188212"/>
              <a:gd name="connsiteY2" fmla="*/ 192972 h 3451762"/>
              <a:gd name="connsiteX3" fmla="*/ 4722624 w 7188212"/>
              <a:gd name="connsiteY3" fmla="*/ 87285 h 3451762"/>
              <a:gd name="connsiteX4" fmla="*/ 6101929 w 7188212"/>
              <a:gd name="connsiteY4" fmla="*/ 2962185 h 3451762"/>
              <a:gd name="connsiteX5" fmla="*/ 3042314 w 7188212"/>
              <a:gd name="connsiteY5" fmla="*/ 3431301 h 3451762"/>
              <a:gd name="connsiteX6" fmla="*/ 1899557 w 7188212"/>
              <a:gd name="connsiteY6" fmla="*/ 3982194 h 3451762"/>
              <a:gd name="connsiteX0" fmla="*/ 1899593 w 6953196"/>
              <a:gd name="connsiteY0" fmla="*/ 4133233 h 4133233"/>
              <a:gd name="connsiteX1" fmla="*/ 1752116 w 6953196"/>
              <a:gd name="connsiteY1" fmla="*/ 3358899 h 4133233"/>
              <a:gd name="connsiteX2" fmla="*/ 1942733 w 6953196"/>
              <a:gd name="connsiteY2" fmla="*/ 344011 h 4133233"/>
              <a:gd name="connsiteX3" fmla="*/ 4722660 w 6953196"/>
              <a:gd name="connsiteY3" fmla="*/ 238324 h 4133233"/>
              <a:gd name="connsiteX4" fmla="*/ 6280095 w 6953196"/>
              <a:gd name="connsiteY4" fmla="*/ 3279479 h 4133233"/>
              <a:gd name="connsiteX5" fmla="*/ 3042350 w 6953196"/>
              <a:gd name="connsiteY5" fmla="*/ 3582340 h 4133233"/>
              <a:gd name="connsiteX6" fmla="*/ 1899593 w 6953196"/>
              <a:gd name="connsiteY6" fmla="*/ 4133233 h 4133233"/>
              <a:gd name="connsiteX0" fmla="*/ 2066716 w 7128222"/>
              <a:gd name="connsiteY0" fmla="*/ 4226944 h 4226944"/>
              <a:gd name="connsiteX1" fmla="*/ 1919239 w 7128222"/>
              <a:gd name="connsiteY1" fmla="*/ 3452610 h 4226944"/>
              <a:gd name="connsiteX2" fmla="*/ 1777347 w 7128222"/>
              <a:gd name="connsiteY2" fmla="*/ 223966 h 4226944"/>
              <a:gd name="connsiteX3" fmla="*/ 4889783 w 7128222"/>
              <a:gd name="connsiteY3" fmla="*/ 332035 h 4226944"/>
              <a:gd name="connsiteX4" fmla="*/ 6447218 w 7128222"/>
              <a:gd name="connsiteY4" fmla="*/ 3373190 h 4226944"/>
              <a:gd name="connsiteX5" fmla="*/ 3209473 w 7128222"/>
              <a:gd name="connsiteY5" fmla="*/ 3676051 h 4226944"/>
              <a:gd name="connsiteX6" fmla="*/ 2066716 w 7128222"/>
              <a:gd name="connsiteY6" fmla="*/ 4226944 h 4226944"/>
              <a:gd name="connsiteX0" fmla="*/ 1441813 w 6758801"/>
              <a:gd name="connsiteY0" fmla="*/ 4312959 h 4312959"/>
              <a:gd name="connsiteX1" fmla="*/ 1294336 w 6758801"/>
              <a:gd name="connsiteY1" fmla="*/ 3538625 h 4312959"/>
              <a:gd name="connsiteX2" fmla="*/ 1152444 w 6758801"/>
              <a:gd name="connsiteY2" fmla="*/ 309981 h 4312959"/>
              <a:gd name="connsiteX3" fmla="*/ 5444496 w 6758801"/>
              <a:gd name="connsiteY3" fmla="*/ 485344 h 4312959"/>
              <a:gd name="connsiteX4" fmla="*/ 5822315 w 6758801"/>
              <a:gd name="connsiteY4" fmla="*/ 3459205 h 4312959"/>
              <a:gd name="connsiteX5" fmla="*/ 2584570 w 6758801"/>
              <a:gd name="connsiteY5" fmla="*/ 3762066 h 4312959"/>
              <a:gd name="connsiteX6" fmla="*/ 1441813 w 6758801"/>
              <a:gd name="connsiteY6" fmla="*/ 4312959 h 4312959"/>
              <a:gd name="connsiteX0" fmla="*/ 1991517 w 7357607"/>
              <a:gd name="connsiteY0" fmla="*/ 4073670 h 4073670"/>
              <a:gd name="connsiteX1" fmla="*/ 1844040 w 7357607"/>
              <a:gd name="connsiteY1" fmla="*/ 3299336 h 4073670"/>
              <a:gd name="connsiteX2" fmla="*/ 538366 w 7357607"/>
              <a:gd name="connsiteY2" fmla="*/ 517996 h 4073670"/>
              <a:gd name="connsiteX3" fmla="*/ 5994200 w 7357607"/>
              <a:gd name="connsiteY3" fmla="*/ 246055 h 4073670"/>
              <a:gd name="connsiteX4" fmla="*/ 6372019 w 7357607"/>
              <a:gd name="connsiteY4" fmla="*/ 3219916 h 4073670"/>
              <a:gd name="connsiteX5" fmla="*/ 3134274 w 7357607"/>
              <a:gd name="connsiteY5" fmla="*/ 3522777 h 4073670"/>
              <a:gd name="connsiteX6" fmla="*/ 1991517 w 7357607"/>
              <a:gd name="connsiteY6" fmla="*/ 4073670 h 4073670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3380117 w 7603450"/>
              <a:gd name="connsiteY5" fmla="*/ 3527701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636558 w 7603450"/>
              <a:gd name="connsiteY5" fmla="*/ 3503036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152117 w 7603450"/>
              <a:gd name="connsiteY5" fmla="*/ 3457229 h 4078594"/>
              <a:gd name="connsiteX6" fmla="*/ 2237360 w 7603450"/>
              <a:gd name="connsiteY6" fmla="*/ 4078594 h 4078594"/>
              <a:gd name="connsiteX0" fmla="*/ 2265916 w 7634464"/>
              <a:gd name="connsiteY0" fmla="*/ 4129607 h 4129607"/>
              <a:gd name="connsiteX1" fmla="*/ 1637754 w 7634464"/>
              <a:gd name="connsiteY1" fmla="*/ 3464505 h 4129607"/>
              <a:gd name="connsiteX2" fmla="*/ 756435 w 7634464"/>
              <a:gd name="connsiteY2" fmla="*/ 457654 h 4129607"/>
              <a:gd name="connsiteX3" fmla="*/ 6268599 w 7634464"/>
              <a:gd name="connsiteY3" fmla="*/ 301992 h 4129607"/>
              <a:gd name="connsiteX4" fmla="*/ 6646418 w 7634464"/>
              <a:gd name="connsiteY4" fmla="*/ 3275853 h 4129607"/>
              <a:gd name="connsiteX5" fmla="*/ 2180673 w 7634464"/>
              <a:gd name="connsiteY5" fmla="*/ 3508242 h 4129607"/>
              <a:gd name="connsiteX6" fmla="*/ 2265916 w 7634464"/>
              <a:gd name="connsiteY6" fmla="*/ 4129607 h 4129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4327A38-9B88-557A-0CFE-715226389CD0}"/>
              </a:ext>
            </a:extLst>
          </p:cNvPr>
          <p:cNvSpPr txBox="1"/>
          <p:nvPr/>
        </p:nvSpPr>
        <p:spPr>
          <a:xfrm>
            <a:off x="609601" y="2167789"/>
            <a:ext cx="7298266" cy="28062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 restaurant, le papa prend un plat à 16 € et la maman prend un plat à 18 €. Leur fille prend le menu enfant à 10 €. Pour payer, ils donnent 50 €. </a:t>
            </a:r>
            <a:endParaRPr lang="fr-FR" sz="3200" kern="12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b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d’argent leur reste-t-il ensuite ? </a:t>
            </a: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2F66CC7-D6E9-3436-83C6-6F4886B10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Je cherche en suivant les 4 étapes :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7A0DED28-F1C4-9D19-1D37-F7F63A5273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193468" y="1197089"/>
            <a:ext cx="1885906" cy="972000"/>
          </a:xfrm>
          <a:prstGeom prst="rect">
            <a:avLst/>
          </a:prstGeom>
        </p:spPr>
      </p:pic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EFB0554F-4F38-D23B-0CA1-41C9E7D183E7}"/>
              </a:ext>
            </a:extLst>
          </p:cNvPr>
          <p:cNvSpPr/>
          <p:nvPr/>
        </p:nvSpPr>
        <p:spPr>
          <a:xfrm>
            <a:off x="312757" y="137624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4544D7AE-07EC-5E80-8113-1935BA949228}"/>
              </a:ext>
            </a:extLst>
          </p:cNvPr>
          <p:cNvSpPr/>
          <p:nvPr/>
        </p:nvSpPr>
        <p:spPr>
          <a:xfrm>
            <a:off x="312757" y="278006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4355C908-5650-A57A-F0B0-9FDEAEF42335}"/>
              </a:ext>
            </a:extLst>
          </p:cNvPr>
          <p:cNvSpPr/>
          <p:nvPr/>
        </p:nvSpPr>
        <p:spPr>
          <a:xfrm>
            <a:off x="312757" y="4183881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D16E8925-4238-FC72-C5E0-DBDF3FF507C7}"/>
              </a:ext>
            </a:extLst>
          </p:cNvPr>
          <p:cNvSpPr/>
          <p:nvPr/>
        </p:nvSpPr>
        <p:spPr>
          <a:xfrm>
            <a:off x="312757" y="5587700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9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3322203" y="1376243"/>
            <a:ext cx="5484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>
                <a:sym typeface="Wingdings" panose="05000000000000000000" pitchFamily="2" charset="2"/>
              </a:rPr>
              <a:t> Je comprends le problème.</a:t>
            </a:r>
            <a:endParaRPr lang="fr-FR" sz="3200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9B7644F5-318C-5017-0E74-A8F95217F22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193468" y="5408546"/>
            <a:ext cx="1779368" cy="97200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394E5A97-14A8-23FC-D814-F3228095513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193468" y="3938081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62DD57DF-2C21-FEB7-84C1-6E49B4F49A2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193468" y="2600908"/>
            <a:ext cx="1813145" cy="972000"/>
          </a:xfrm>
          <a:prstGeom prst="rect">
            <a:avLst/>
          </a:prstGeom>
        </p:spPr>
      </p:pic>
      <p:sp>
        <p:nvSpPr>
          <p:cNvPr id="19" name="ZoneTexte 11">
            <a:extLst>
              <a:ext uri="{FF2B5EF4-FFF2-40B4-BE49-F238E27FC236}">
                <a16:creationId xmlns:a16="http://schemas.microsoft.com/office/drawing/2014/main" id="{69F20A8C-15E7-0C0B-1FB1-4A0192BCE999}"/>
              </a:ext>
            </a:extLst>
          </p:cNvPr>
          <p:cNvSpPr txBox="1"/>
          <p:nvPr/>
        </p:nvSpPr>
        <p:spPr>
          <a:xfrm>
            <a:off x="3322203" y="2808979"/>
            <a:ext cx="5484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>
                <a:sym typeface="Wingdings" panose="05000000000000000000" pitchFamily="2" charset="2"/>
              </a:rPr>
              <a:t> Je représente le problème.</a:t>
            </a:r>
            <a:endParaRPr lang="fr-FR" sz="3200" dirty="0"/>
          </a:p>
        </p:txBody>
      </p:sp>
      <p:sp>
        <p:nvSpPr>
          <p:cNvPr id="20" name="ZoneTexte 11">
            <a:extLst>
              <a:ext uri="{FF2B5EF4-FFF2-40B4-BE49-F238E27FC236}">
                <a16:creationId xmlns:a16="http://schemas.microsoft.com/office/drawing/2014/main" id="{F1826651-63F6-6865-9097-78B760A97B2A}"/>
              </a:ext>
            </a:extLst>
          </p:cNvPr>
          <p:cNvSpPr txBox="1"/>
          <p:nvPr/>
        </p:nvSpPr>
        <p:spPr>
          <a:xfrm>
            <a:off x="3322203" y="4212798"/>
            <a:ext cx="5484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>
                <a:sym typeface="Wingdings" panose="05000000000000000000" pitchFamily="2" charset="2"/>
              </a:rPr>
              <a:t> Je calcule la réponse.</a:t>
            </a:r>
            <a:endParaRPr lang="fr-FR" sz="3200" dirty="0"/>
          </a:p>
        </p:txBody>
      </p:sp>
      <p:sp>
        <p:nvSpPr>
          <p:cNvPr id="21" name="ZoneTexte 11">
            <a:extLst>
              <a:ext uri="{FF2B5EF4-FFF2-40B4-BE49-F238E27FC236}">
                <a16:creationId xmlns:a16="http://schemas.microsoft.com/office/drawing/2014/main" id="{FA63128A-BF0E-1C30-AF24-BCF518793FE1}"/>
              </a:ext>
            </a:extLst>
          </p:cNvPr>
          <p:cNvSpPr txBox="1"/>
          <p:nvPr/>
        </p:nvSpPr>
        <p:spPr>
          <a:xfrm>
            <a:off x="3322203" y="5602158"/>
            <a:ext cx="5484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>
                <a:sym typeface="Wingdings" panose="05000000000000000000" pitchFamily="2" charset="2"/>
              </a:rPr>
              <a:t> Je réponds à la question.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441030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A0DED28-F1C4-9D19-1D37-F7F63A5273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EFB0554F-4F38-D23B-0CA1-41C9E7D183E7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3401851" y="1377045"/>
            <a:ext cx="56036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 comprends le problème.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1522EA18-0201-A4E4-9C5E-7882EC4F4259}"/>
              </a:ext>
            </a:extLst>
          </p:cNvPr>
          <p:cNvSpPr txBox="1"/>
          <p:nvPr/>
        </p:nvSpPr>
        <p:spPr>
          <a:xfrm>
            <a:off x="1143268" y="2363937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Il y a deux étapes :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6C1595A-83D9-6CDB-FB34-CC040C1CC58A}"/>
              </a:ext>
            </a:extLst>
          </p:cNvPr>
          <p:cNvSpPr txBox="1"/>
          <p:nvPr/>
        </p:nvSpPr>
        <p:spPr>
          <a:xfrm>
            <a:off x="1143268" y="3077754"/>
            <a:ext cx="711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 / 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Combien coutent les plats au total ?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30B76C11-813F-3DD0-0925-7F58C7719FC0}"/>
              </a:ext>
            </a:extLst>
          </p:cNvPr>
          <p:cNvSpPr txBox="1"/>
          <p:nvPr/>
        </p:nvSpPr>
        <p:spPr>
          <a:xfrm>
            <a:off x="1143268" y="3853127"/>
            <a:ext cx="74109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2/ </a:t>
            </a:r>
            <a:r>
              <a:rPr lang="fr-FR" sz="3200" dirty="0">
                <a:solidFill>
                  <a:prstClr val="black"/>
                </a:solidFill>
                <a:latin typeface="Calibri" panose="020F0502020204030204"/>
              </a:rPr>
              <a:t>Combien reste-t-il d’argent ensuite 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078707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4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b="1" dirty="0"/>
              <a:t>Étape 1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537088" y="1276875"/>
            <a:ext cx="75143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 cherche le cout total.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685936" y="3576228"/>
            <a:ext cx="7021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ursive standard" pitchFamily="2" charset="0"/>
                <a:ea typeface="+mn-ea"/>
                <a:cs typeface="+mn-cs"/>
              </a:rPr>
              <a:t>Le repas coute au total 44 €.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C489E808-7B28-45F7-AB5C-EC9C0D0D3F6C}"/>
              </a:ext>
            </a:extLst>
          </p:cNvPr>
          <p:cNvSpPr txBox="1"/>
          <p:nvPr/>
        </p:nvSpPr>
        <p:spPr>
          <a:xfrm>
            <a:off x="537089" y="2315491"/>
            <a:ext cx="51871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18 + 16 + 10 = 44</a:t>
            </a:r>
          </a:p>
        </p:txBody>
      </p:sp>
    </p:spTree>
    <p:extLst>
      <p:ext uri="{BB962C8B-B14F-4D97-AF65-F5344CB8AC3E}">
        <p14:creationId xmlns:p14="http://schemas.microsoft.com/office/powerpoint/2010/main" val="3536747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b="1"/>
              <a:t>Étape </a:t>
            </a:r>
            <a:r>
              <a:rPr lang="fr-FR" b="1" dirty="0"/>
              <a:t>2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537088" y="1276875"/>
            <a:ext cx="75143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 cherche le reste.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581937" y="3928528"/>
            <a:ext cx="77970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ursive standard" pitchFamily="2" charset="0"/>
                <a:ea typeface="+mn-ea"/>
                <a:cs typeface="+mn-cs"/>
              </a:rPr>
              <a:t>Il reste 6 euros. 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C489E808-7B28-45F7-AB5C-EC9C0D0D3F6C}"/>
              </a:ext>
            </a:extLst>
          </p:cNvPr>
          <p:cNvSpPr txBox="1"/>
          <p:nvPr/>
        </p:nvSpPr>
        <p:spPr>
          <a:xfrm>
            <a:off x="580631" y="2703550"/>
            <a:ext cx="73322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50 – 44 =</a:t>
            </a:r>
            <a:r>
              <a:rPr kumimoji="0" lang="fr-FR" sz="3600" b="0" i="0" u="none" strike="noStrike" kern="1200" cap="none" spc="0" normalizeH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…          </a:t>
            </a:r>
            <a:r>
              <a:rPr kumimoji="0" lang="fr-FR" sz="3000" b="0" i="1" u="none" strike="noStrike" kern="1200" cap="none" spc="0" normalizeH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ou</a:t>
            </a:r>
            <a:r>
              <a:rPr kumimoji="0" lang="fr-FR" sz="3600" b="0" i="0" u="none" strike="noStrike" kern="1200" cap="none" spc="0" normalizeH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44 + … = 50</a:t>
            </a:r>
          </a:p>
        </p:txBody>
      </p:sp>
    </p:spTree>
    <p:extLst>
      <p:ext uri="{BB962C8B-B14F-4D97-AF65-F5344CB8AC3E}">
        <p14:creationId xmlns:p14="http://schemas.microsoft.com/office/powerpoint/2010/main" val="3891505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21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3077</TotalTime>
  <Words>177</Words>
  <Application>Microsoft Office PowerPoint</Application>
  <PresentationFormat>Affichage à l'écran (4:3)</PresentationFormat>
  <Paragraphs>27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6</vt:i4>
      </vt:variant>
    </vt:vector>
  </HeadingPairs>
  <TitlesOfParts>
    <vt:vector size="14" baseType="lpstr">
      <vt:lpstr>Arial</vt:lpstr>
      <vt:lpstr>Calibri</vt:lpstr>
      <vt:lpstr>Calibri Light</vt:lpstr>
      <vt:lpstr>Cursive standard</vt:lpstr>
      <vt:lpstr>Webdings</vt:lpstr>
      <vt:lpstr>Wingdings</vt:lpstr>
      <vt:lpstr>Thème Office</vt:lpstr>
      <vt:lpstr>1_Thème Office</vt:lpstr>
      <vt:lpstr>Présentation PowerPoint</vt:lpstr>
      <vt:lpstr>Cherche la solution au problème :</vt:lpstr>
      <vt:lpstr>Je cherche en suivant les 4 étapes :</vt:lpstr>
      <vt:lpstr>Je cherche en suivant les 4 étapes :</vt:lpstr>
      <vt:lpstr>Étape 1</vt:lpstr>
      <vt:lpstr>Étape 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92</cp:revision>
  <dcterms:created xsi:type="dcterms:W3CDTF">2023-02-07T14:55:57Z</dcterms:created>
  <dcterms:modified xsi:type="dcterms:W3CDTF">2025-09-03T09:50:43Z</dcterms:modified>
</cp:coreProperties>
</file>